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rachason Neue Bold" charset="1" panose="00000000000000000000"/>
      <p:regular r:id="rId14"/>
    </p:embeddedFont>
    <p:embeddedFont>
      <p:font typeface="Poppins Bold" charset="1" panose="00000800000000000000"/>
      <p:regular r:id="rId15"/>
    </p:embeddedFont>
    <p:embeddedFont>
      <p:font typeface="Poppins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49765" y="2110831"/>
            <a:ext cx="5788470" cy="1614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16"/>
              </a:lnSpc>
              <a:spcBef>
                <a:spcPct val="0"/>
              </a:spcBef>
            </a:pPr>
            <a:r>
              <a:rPr lang="en-US" b="true" sz="7082" spc="-70">
                <a:solidFill>
                  <a:srgbClr val="224719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TITLE PAPER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718860" y="4277464"/>
            <a:ext cx="2850280" cy="711382"/>
            <a:chOff x="0" y="0"/>
            <a:chExt cx="1628315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8315" cy="406400"/>
            </a:xfrm>
            <a:custGeom>
              <a:avLst/>
              <a:gdLst/>
              <a:ahLst/>
              <a:cxnLst/>
              <a:rect r="r" b="b" t="t" l="l"/>
              <a:pathLst>
                <a:path h="406400" w="1628315">
                  <a:moveTo>
                    <a:pt x="1425115" y="0"/>
                  </a:moveTo>
                  <a:cubicBezTo>
                    <a:pt x="1537339" y="0"/>
                    <a:pt x="1628315" y="90976"/>
                    <a:pt x="1628315" y="203200"/>
                  </a:cubicBezTo>
                  <a:cubicBezTo>
                    <a:pt x="1628315" y="315424"/>
                    <a:pt x="1537339" y="406400"/>
                    <a:pt x="142511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24719">
                    <a:alpha val="100000"/>
                  </a:srgbClr>
                </a:gs>
                <a:gs pos="100000">
                  <a:srgbClr val="558F4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1628315" cy="47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1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824029" y="4399793"/>
            <a:ext cx="2639942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b="true" sz="2688" spc="-26">
                <a:solidFill>
                  <a:srgbClr val="FEFFFC"/>
                </a:solidFill>
                <a:latin typeface="Poppins Bold"/>
                <a:ea typeface="Poppins Bold"/>
                <a:cs typeface="Poppins Bold"/>
                <a:sym typeface="Poppins Bold"/>
              </a:rPr>
              <a:t>Presented By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908774" y="5143500"/>
            <a:ext cx="4470452" cy="2278930"/>
            <a:chOff x="0" y="0"/>
            <a:chExt cx="2553890" cy="13019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553890" cy="1301913"/>
            </a:xfrm>
            <a:custGeom>
              <a:avLst/>
              <a:gdLst/>
              <a:ahLst/>
              <a:cxnLst/>
              <a:rect r="r" b="b" t="t" l="l"/>
              <a:pathLst>
                <a:path h="1301913" w="2553890">
                  <a:moveTo>
                    <a:pt x="2350690" y="0"/>
                  </a:moveTo>
                  <a:cubicBezTo>
                    <a:pt x="2462915" y="0"/>
                    <a:pt x="2553890" y="291443"/>
                    <a:pt x="2553890" y="650956"/>
                  </a:cubicBezTo>
                  <a:cubicBezTo>
                    <a:pt x="2553890" y="1010470"/>
                    <a:pt x="2462915" y="1301913"/>
                    <a:pt x="2350690" y="1301913"/>
                  </a:cubicBezTo>
                  <a:lnTo>
                    <a:pt x="203200" y="1301913"/>
                  </a:lnTo>
                  <a:cubicBezTo>
                    <a:pt x="90976" y="1301913"/>
                    <a:pt x="0" y="1010470"/>
                    <a:pt x="0" y="650956"/>
                  </a:cubicBezTo>
                  <a:cubicBezTo>
                    <a:pt x="0" y="291443"/>
                    <a:pt x="90976" y="0"/>
                    <a:pt x="2032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24719">
                    <a:alpha val="100000"/>
                  </a:srgbClr>
                </a:gs>
                <a:gs pos="100000">
                  <a:srgbClr val="558F4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2553890" cy="13685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1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438494" y="7727230"/>
            <a:ext cx="7411012" cy="1531070"/>
            <a:chOff x="0" y="0"/>
            <a:chExt cx="4233781" cy="87467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33781" cy="874673"/>
            </a:xfrm>
            <a:custGeom>
              <a:avLst/>
              <a:gdLst/>
              <a:ahLst/>
              <a:cxnLst/>
              <a:rect r="r" b="b" t="t" l="l"/>
              <a:pathLst>
                <a:path h="874673" w="4233781">
                  <a:moveTo>
                    <a:pt x="4030581" y="0"/>
                  </a:moveTo>
                  <a:cubicBezTo>
                    <a:pt x="4142805" y="0"/>
                    <a:pt x="4233781" y="195802"/>
                    <a:pt x="4233781" y="437337"/>
                  </a:cubicBezTo>
                  <a:cubicBezTo>
                    <a:pt x="4233781" y="678871"/>
                    <a:pt x="4142805" y="874673"/>
                    <a:pt x="4030581" y="874673"/>
                  </a:cubicBezTo>
                  <a:lnTo>
                    <a:pt x="203200" y="874673"/>
                  </a:lnTo>
                  <a:cubicBezTo>
                    <a:pt x="90976" y="874673"/>
                    <a:pt x="0" y="678871"/>
                    <a:pt x="0" y="437337"/>
                  </a:cubicBezTo>
                  <a:cubicBezTo>
                    <a:pt x="0" y="195802"/>
                    <a:pt x="90976" y="0"/>
                    <a:pt x="2032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24719">
                    <a:alpha val="100000"/>
                  </a:srgbClr>
                </a:gs>
                <a:gs pos="100000">
                  <a:srgbClr val="558F4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4233781" cy="941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1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929198" y="7793905"/>
            <a:ext cx="2639942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b="true" sz="2688" spc="-26">
                <a:solidFill>
                  <a:srgbClr val="FEFFFC"/>
                </a:solidFill>
                <a:latin typeface="Poppins Bold"/>
                <a:ea typeface="Poppins Bold"/>
                <a:cs typeface="Poppins Bold"/>
                <a:sym typeface="Poppins Bold"/>
              </a:rPr>
              <a:t>Affiliation:</a:t>
            </a:r>
          </a:p>
          <a:p>
            <a:pPr algn="ctr">
              <a:lnSpc>
                <a:spcPts val="322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445059" y="8346355"/>
            <a:ext cx="3608220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Universitas Terbuka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Universitas Hindu Indonesia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7525" y="1531626"/>
            <a:ext cx="7918766" cy="138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  <a:spcBef>
                <a:spcPct val="0"/>
              </a:spcBef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ABTRACT / OUTLINE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7525" y="3224426"/>
            <a:ext cx="7918766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First, I will introduce the background and significance of the topic. Then, I will present the research questions and objectives. After that, I will explain the theoretical background and methodology used. Following that, I will discuss the key findings and their implications. Finally, I will conclude with a summary and provide suggestions for future work.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7525" y="1531626"/>
            <a:ext cx="7918766" cy="138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  <a:spcBef>
                <a:spcPct val="0"/>
              </a:spcBef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INTRODUCTION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7525" y="3224426"/>
            <a:ext cx="7918766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recent years, the topic of [insert topic] has gained significant attention due to its relevance in [insert context]. This issue is particularly important because [state the reason]. Understanding this topic is crucial in order to [insert purpose]. Therefore, this study aims to explore [insert what the research explores] in greater detail.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7525" y="1531626"/>
            <a:ext cx="14095161" cy="2463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LITERATUR / THEORETICAL</a:t>
            </a:r>
          </a:p>
          <a:p>
            <a:pPr algn="l">
              <a:lnSpc>
                <a:spcPts val="8527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97525" y="3224426"/>
            <a:ext cx="7918766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research is grounded in several key theories and previous studies. According to [insert author/year], [insert summary of theory]. Other scholars, such as [insert author], have also emphasized the importance of [insert concept]. These theories provide a solid foundation for analyzing the topic and understanding the variables involved.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7525" y="1531626"/>
            <a:ext cx="14095161" cy="138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  <a:spcBef>
                <a:spcPct val="0"/>
              </a:spcBef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METHODOLOGY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7525" y="3224426"/>
            <a:ext cx="7918766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study uses a [qualitative/quantitative/mixed] research approach. Data was collected through [methods used, e.g., surveys, interviews, experiments]. The sample consists of [insert participants/population], and the data was analyzed using [insert analytical method]. This methodology was chosen to ensure a comprehensive understanding of the research problem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7525" y="1531626"/>
            <a:ext cx="10755753" cy="138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  <a:spcBef>
                <a:spcPct val="0"/>
              </a:spcBef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FINDINGS AND DISCUSSION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7525" y="3224426"/>
            <a:ext cx="7918766" cy="473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findings reveal several important trends. Firstly, [insert key result]. This indicates that [insert interpretation]. Secondly, [insert another finding], suggesting that [insert implication]. The results also show a strong correlation between [insert variables]. These findings help to answer the research question and support the initial hypotheses.</a:t>
            </a:r>
          </a:p>
          <a:p>
            <a:pPr algn="just">
              <a:lnSpc>
                <a:spcPts val="2537"/>
              </a:lnSpc>
            </a:pPr>
          </a:p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results obtained align with the theoretical framework discussed earlier. For example, [insert discussion of result and theory]. Moreover, the findings expand upon previous studies by [insert contribution]. This section also reflects on the possible limitations of the study, such as [insert limitation], which should be taken into account when interpreting the results.</a:t>
            </a:r>
          </a:p>
          <a:p>
            <a:pPr algn="just">
              <a:lnSpc>
                <a:spcPts val="2537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7525" y="1531626"/>
            <a:ext cx="10755753" cy="138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  <a:spcBef>
                <a:spcPct val="0"/>
              </a:spcBef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CONCLUSION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7525" y="3224426"/>
            <a:ext cx="7918766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7"/>
              </a:lnSpc>
            </a:pPr>
            <a:r>
              <a:rPr lang="en-US" sz="2114" spc="-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conclusion, this study has provided valuable insights into [insert topic]. It has successfully addressed the research questions and fulfilled the stated objectives. The main findings suggest that [insert summary]. Overall, the research highlights the importance of [insert key takeaway].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271392"/>
          </a:xfrm>
          <a:custGeom>
            <a:avLst/>
            <a:gdLst/>
            <a:ahLst/>
            <a:cxnLst/>
            <a:rect r="r" b="b" t="t" l="l"/>
            <a:pathLst>
              <a:path h="1271392" w="18288000">
                <a:moveTo>
                  <a:pt x="0" y="0"/>
                </a:moveTo>
                <a:lnTo>
                  <a:pt x="18288000" y="0"/>
                </a:lnTo>
                <a:lnTo>
                  <a:pt x="18288000" y="1271392"/>
                </a:lnTo>
                <a:lnTo>
                  <a:pt x="0" y="1271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911" r="0" b="-3091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477026"/>
            <a:ext cx="18288000" cy="1130126"/>
          </a:xfrm>
          <a:custGeom>
            <a:avLst/>
            <a:gdLst/>
            <a:ahLst/>
            <a:cxnLst/>
            <a:rect r="r" b="b" t="t" l="l"/>
            <a:pathLst>
              <a:path h="1130126" w="18288000">
                <a:moveTo>
                  <a:pt x="0" y="0"/>
                </a:moveTo>
                <a:lnTo>
                  <a:pt x="18288000" y="0"/>
                </a:lnTo>
                <a:lnTo>
                  <a:pt x="18288000" y="1130125"/>
                </a:lnTo>
                <a:lnTo>
                  <a:pt x="0" y="113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911" r="0" b="-3091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45059" y="5758076"/>
            <a:ext cx="36082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ABCDXXX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EFGHXXX</a:t>
            </a:r>
          </a:p>
          <a:p>
            <a:pPr algn="ctr">
              <a:lnSpc>
                <a:spcPts val="2293"/>
              </a:lnSpc>
            </a:pPr>
            <a:r>
              <a:rPr lang="en-US" sz="1910" spc="-19">
                <a:solidFill>
                  <a:srgbClr val="FEFFFC"/>
                </a:solidFill>
                <a:latin typeface="Poppins"/>
                <a:ea typeface="Poppins"/>
                <a:cs typeface="Poppins"/>
                <a:sym typeface="Poppins"/>
              </a:rPr>
              <a:t>ETC...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45059" y="4446846"/>
            <a:ext cx="4608025" cy="138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27"/>
              </a:lnSpc>
              <a:spcBef>
                <a:spcPct val="0"/>
              </a:spcBef>
            </a:pPr>
            <a:r>
              <a:rPr lang="en-US" b="true" sz="6091" spc="-60">
                <a:solidFill>
                  <a:srgbClr val="000000"/>
                </a:solidFill>
                <a:latin typeface="Prachason Neue Bold"/>
                <a:ea typeface="Prachason Neue Bold"/>
                <a:cs typeface="Prachason Neue Bold"/>
                <a:sym typeface="Prachason Neue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DAGk2o0OeUs</dc:identifier>
  <dcterms:modified xsi:type="dcterms:W3CDTF">2011-08-01T06:04:30Z</dcterms:modified>
  <cp:revision>1</cp:revision>
  <dc:title>Affilitia</dc:title>
</cp:coreProperties>
</file>